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60"/>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57" r:id="rId16"/>
    <p:sldId id="1315" r:id="rId17"/>
    <p:sldId id="1316" r:id="rId18"/>
    <p:sldId id="1317" r:id="rId19"/>
    <p:sldId id="1318" r:id="rId20"/>
    <p:sldId id="510" r:id="rId21"/>
    <p:sldId id="1319" r:id="rId22"/>
    <p:sldId id="1320" r:id="rId23"/>
    <p:sldId id="1321" r:id="rId24"/>
    <p:sldId id="1322" r:id="rId25"/>
    <p:sldId id="1324" r:id="rId26"/>
    <p:sldId id="1323" r:id="rId27"/>
    <p:sldId id="1325" r:id="rId28"/>
    <p:sldId id="1327" r:id="rId29"/>
    <p:sldId id="1328" r:id="rId30"/>
    <p:sldId id="1329" r:id="rId31"/>
    <p:sldId id="1330" r:id="rId32"/>
    <p:sldId id="1331" r:id="rId33"/>
    <p:sldId id="1332" r:id="rId34"/>
    <p:sldId id="1333" r:id="rId35"/>
    <p:sldId id="1334" r:id="rId36"/>
    <p:sldId id="1335" r:id="rId37"/>
    <p:sldId id="1336" r:id="rId38"/>
    <p:sldId id="1337" r:id="rId39"/>
    <p:sldId id="1338" r:id="rId40"/>
    <p:sldId id="1339" r:id="rId41"/>
    <p:sldId id="1340" r:id="rId42"/>
    <p:sldId id="1341" r:id="rId43"/>
    <p:sldId id="1342" r:id="rId44"/>
    <p:sldId id="1343" r:id="rId45"/>
    <p:sldId id="1344" r:id="rId46"/>
    <p:sldId id="1345" r:id="rId47"/>
    <p:sldId id="1346" r:id="rId48"/>
    <p:sldId id="1356" r:id="rId49"/>
    <p:sldId id="1348" r:id="rId50"/>
    <p:sldId id="1349" r:id="rId51"/>
    <p:sldId id="1350" r:id="rId52"/>
    <p:sldId id="1351" r:id="rId53"/>
    <p:sldId id="1353" r:id="rId54"/>
    <p:sldId id="1354" r:id="rId55"/>
    <p:sldId id="1367" r:id="rId56"/>
    <p:sldId id="1366" r:id="rId57"/>
    <p:sldId id="1355" r:id="rId58"/>
    <p:sldId id="1301"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p:restoredTop sz="84731"/>
  </p:normalViewPr>
  <p:slideViewPr>
    <p:cSldViewPr snapToGrid="0" snapToObjects="1">
      <p:cViewPr varScale="1">
        <p:scale>
          <a:sx n="117" d="100"/>
          <a:sy n="117" d="100"/>
        </p:scale>
        <p:origin x="2448"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40</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48</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55</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astrosavvas@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hyperlink" Target="mailto:stephen.jivraj@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a.mastrosavvas@ucl.ac.uk"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gif"/><Relationship Id="rId1" Type="http://schemas.openxmlformats.org/officeDocument/2006/relationships/slideLayout" Target="../slideLayouts/slideLayout20.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rstudio.data-science.rc.ucl.ac.uk/" TargetMode="External"/><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44.png"/><Relationship Id="rId4" Type="http://schemas.openxmlformats.org/officeDocument/2006/relationships/hyperlink" Target="https://psnprofiles.co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mailto:a.torresguevara@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mailto:giovanni.hollenwger.21@ucl.ac.uk" TargetMode="External"/><Relationship Id="rId4" Type="http://schemas.openxmlformats.org/officeDocument/2006/relationships/hyperlink" Target="mailto:james.rice@ucl.ac.u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3724096"/>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Andreas </a:t>
            </a:r>
            <a:r>
              <a:rPr lang="en-GB" altLang="en-US" sz="2400" dirty="0" err="1">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Mastrosavvas</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a.mastrosavvas@ucl.ac.uk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1C7A8891-6810-3379-66E5-6983C874F730}"/>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a:t>
            </a:r>
          </a:p>
        </p:txBody>
      </p:sp>
      <p:sp>
        <p:nvSpPr>
          <p:cNvPr id="3" name="Slide Number Placeholder 3">
            <a:extLst>
              <a:ext uri="{FF2B5EF4-FFF2-40B4-BE49-F238E27FC236}">
                <a16:creationId xmlns:a16="http://schemas.microsoft.com/office/drawing/2014/main" id="{92906ED2-A830-9695-2E54-BDA7839BC57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 and introduction to summary measures and frequency distributions?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40" name="Slide Number Placeholder 3">
            <a:extLst>
              <a:ext uri="{FF2B5EF4-FFF2-40B4-BE49-F238E27FC236}">
                <a16:creationId xmlns:a16="http://schemas.microsoft.com/office/drawing/2014/main" id="{2B98DC5F-A5E2-95FE-0C00-4C869530A3F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9" name="Rectangle 38">
            <a:extLst>
              <a:ext uri="{FF2B5EF4-FFF2-40B4-BE49-F238E27FC236}">
                <a16:creationId xmlns:a16="http://schemas.microsoft.com/office/drawing/2014/main" id="{7596E8C4-6D11-3E63-205F-691A09BA1C6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9" name="TextBox 8">
            <a:extLst>
              <a:ext uri="{FF2B5EF4-FFF2-40B4-BE49-F238E27FC236}">
                <a16:creationId xmlns:a16="http://schemas.microsoft.com/office/drawing/2014/main" id="{37AB45D1-94D2-6A47-F184-084CBB304433}"/>
              </a:ext>
            </a:extLst>
          </p:cNvPr>
          <p:cNvSpPr txBox="1"/>
          <p:nvPr/>
        </p:nvSpPr>
        <p:spPr>
          <a:xfrm>
            <a:off x="2033649" y="2376215"/>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2033649" y="3259723"/>
            <a:ext cx="1667444"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2033649" y="4039379"/>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sp>
        <p:nvSpPr>
          <p:cNvPr id="13" name="Slide Number Placeholder 3">
            <a:extLst>
              <a:ext uri="{FF2B5EF4-FFF2-40B4-BE49-F238E27FC236}">
                <a16:creationId xmlns:a16="http://schemas.microsoft.com/office/drawing/2014/main" id="{7D6B1FCB-E28E-A0BE-BC1D-1054FE20FEC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25951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3" name="Slide Number Placeholder 3">
            <a:extLst>
              <a:ext uri="{FF2B5EF4-FFF2-40B4-BE49-F238E27FC236}">
                <a16:creationId xmlns:a16="http://schemas.microsoft.com/office/drawing/2014/main" id="{85B95729-C54F-1DA0-D59C-7DDD1BFBC71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
        <p:nvSpPr>
          <p:cNvPr id="6" name="Slide Number Placeholder 3">
            <a:extLst>
              <a:ext uri="{FF2B5EF4-FFF2-40B4-BE49-F238E27FC236}">
                <a16:creationId xmlns:a16="http://schemas.microsoft.com/office/drawing/2014/main" id="{C27414BD-1CBF-4715-AF93-E119D8820EA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DA0236F6-50C8-4A9B-F901-71F7F1D2E97E}"/>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4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3" name="Slide Number Placeholder 3">
            <a:extLst>
              <a:ext uri="{FF2B5EF4-FFF2-40B4-BE49-F238E27FC236}">
                <a16:creationId xmlns:a16="http://schemas.microsoft.com/office/drawing/2014/main" id="{0081FB6A-A30B-8828-BEFA-0F504C4F39F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
        <p:nvSpPr>
          <p:cNvPr id="3" name="Slide Number Placeholder 3">
            <a:extLst>
              <a:ext uri="{FF2B5EF4-FFF2-40B4-BE49-F238E27FC236}">
                <a16:creationId xmlns:a16="http://schemas.microsoft.com/office/drawing/2014/main" id="{77C57FA2-90F2-54D4-D0E8-04FC0841E73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8523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E523E843-E11D-2C5B-22F3-3A4D0D1B0A0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
        <p:nvSpPr>
          <p:cNvPr id="3" name="Slide Number Placeholder 3">
            <a:extLst>
              <a:ext uri="{FF2B5EF4-FFF2-40B4-BE49-F238E27FC236}">
                <a16:creationId xmlns:a16="http://schemas.microsoft.com/office/drawing/2014/main" id="{3C48A81D-A26F-9574-448A-5DB801D6A66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51F18992-B796-C13A-00C3-A87F7D81CC21}"/>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986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6" name="Slide Number Placeholder 3">
            <a:extLst>
              <a:ext uri="{FF2B5EF4-FFF2-40B4-BE49-F238E27FC236}">
                <a16:creationId xmlns:a16="http://schemas.microsoft.com/office/drawing/2014/main" id="{E2E10E68-2903-5AB4-3406-183A4ACF0B3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C659D4D-BF8A-F600-A64A-1CB404A8266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27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4" name="Slide Number Placeholder 3">
            <a:extLst>
              <a:ext uri="{FF2B5EF4-FFF2-40B4-BE49-F238E27FC236}">
                <a16:creationId xmlns:a16="http://schemas.microsoft.com/office/drawing/2014/main" id="{A246A669-B8A5-7F0D-7F87-0348539BE1F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Rectangle 7">
            <a:extLst>
              <a:ext uri="{FF2B5EF4-FFF2-40B4-BE49-F238E27FC236}">
                <a16:creationId xmlns:a16="http://schemas.microsoft.com/office/drawing/2014/main" id="{542EFAB6-D88B-C73A-6097-699FED2821B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77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a:extLst>
              <a:ext uri="{FF2B5EF4-FFF2-40B4-BE49-F238E27FC236}">
                <a16:creationId xmlns:a16="http://schemas.microsoft.com/office/drawing/2014/main" id="{853EB586-DAFE-B15B-015B-E5EC3B13D33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Rectangle 5">
            <a:extLst>
              <a:ext uri="{FF2B5EF4-FFF2-40B4-BE49-F238E27FC236}">
                <a16:creationId xmlns:a16="http://schemas.microsoft.com/office/drawing/2014/main" id="{62FB0CFC-A3DA-6E2A-4A26-AFC80EEF7DF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9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3" name="Slide Number Placeholder 3">
            <a:extLst>
              <a:ext uri="{FF2B5EF4-FFF2-40B4-BE49-F238E27FC236}">
                <a16:creationId xmlns:a16="http://schemas.microsoft.com/office/drawing/2014/main" id="{19D19D75-B50E-1C6D-02F1-D2110B60509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6" name="Slide Number Placeholder 3">
            <a:extLst>
              <a:ext uri="{FF2B5EF4-FFF2-40B4-BE49-F238E27FC236}">
                <a16:creationId xmlns:a16="http://schemas.microsoft.com/office/drawing/2014/main" id="{741297F7-B85C-BE84-A63D-EC5557E0C46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62DC4D33-C183-8A80-3EB1-242A3B8C81BF}"/>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47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3">
            <a:extLst>
              <a:ext uri="{FF2B5EF4-FFF2-40B4-BE49-F238E27FC236}">
                <a16:creationId xmlns:a16="http://schemas.microsoft.com/office/drawing/2014/main" id="{53A0396E-CFCF-30B2-EBB2-66E089C62D19}"/>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F7B487B-9D7E-0478-E874-98F39148D918}"/>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88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8" name="TextBox 7">
            <a:extLst>
              <a:ext uri="{FF2B5EF4-FFF2-40B4-BE49-F238E27FC236}">
                <a16:creationId xmlns:a16="http://schemas.microsoft.com/office/drawing/2014/main" id="{4B20F913-D3E4-D34C-FB54-F015452E1623}"/>
              </a:ext>
            </a:extLst>
          </p:cNvPr>
          <p:cNvSpPr txBox="1"/>
          <p:nvPr/>
        </p:nvSpPr>
        <p:spPr>
          <a:xfrm>
            <a:off x="1746997" y="5394431"/>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Keir Starmer</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0F7D5677-6F25-8B48-609A-CB1481B106C2}"/>
              </a:ext>
            </a:extLst>
          </p:cNvPr>
          <p:cNvSpPr txBox="1"/>
          <p:nvPr/>
        </p:nvSpPr>
        <p:spPr>
          <a:xfrm>
            <a:off x="5353286" y="5394430"/>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10" name="TextBox 9">
            <a:extLst>
              <a:ext uri="{FF2B5EF4-FFF2-40B4-BE49-F238E27FC236}">
                <a16:creationId xmlns:a16="http://schemas.microsoft.com/office/drawing/2014/main" id="{7DB6BFE4-F812-67A2-64AB-AC93FC1800D2}"/>
              </a:ext>
            </a:extLst>
          </p:cNvPr>
          <p:cNvSpPr txBox="1"/>
          <p:nvPr/>
        </p:nvSpPr>
        <p:spPr>
          <a:xfrm>
            <a:off x="7755199" y="3445366"/>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voted for Keir Starmer</a:t>
            </a:r>
          </a:p>
        </p:txBody>
      </p:sp>
      <p:sp>
        <p:nvSpPr>
          <p:cNvPr id="11" name="TextBox 10">
            <a:extLst>
              <a:ext uri="{FF2B5EF4-FFF2-40B4-BE49-F238E27FC236}">
                <a16:creationId xmlns:a16="http://schemas.microsoft.com/office/drawing/2014/main" id="{0F7B7F5E-A048-5D18-3E37-6A06D58C6CA8}"/>
              </a:ext>
            </a:extLst>
          </p:cNvPr>
          <p:cNvSpPr txBox="1"/>
          <p:nvPr/>
        </p:nvSpPr>
        <p:spPr>
          <a:xfrm>
            <a:off x="1971304" y="914399"/>
            <a:ext cx="702436" cy="523220"/>
          </a:xfrm>
          <a:prstGeom prst="rect">
            <a:avLst/>
          </a:prstGeom>
          <a:noFill/>
        </p:spPr>
        <p:txBody>
          <a:bodyPr wrap="none" rtlCol="0">
            <a:spAutoFit/>
          </a:bodyPr>
          <a:lstStyle/>
          <a:p>
            <a:r>
              <a:rPr lang="en-GB" sz="2800" dirty="0"/>
              <a:t>Full</a:t>
            </a:r>
          </a:p>
        </p:txBody>
      </p:sp>
      <p:sp>
        <p:nvSpPr>
          <p:cNvPr id="12" name="Slide Number Placeholder 3">
            <a:extLst>
              <a:ext uri="{FF2B5EF4-FFF2-40B4-BE49-F238E27FC236}">
                <a16:creationId xmlns:a16="http://schemas.microsoft.com/office/drawing/2014/main" id="{726F5444-35F8-F26F-3CAE-66487CC2790E}"/>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
        <p:nvSpPr>
          <p:cNvPr id="4" name="Slide Number Placeholder 3">
            <a:extLst>
              <a:ext uri="{FF2B5EF4-FFF2-40B4-BE49-F238E27FC236}">
                <a16:creationId xmlns:a16="http://schemas.microsoft.com/office/drawing/2014/main" id="{71F1D64E-B6B9-9EE1-EFF6-26EDB61366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3B12D262-0D42-74BF-F326-01296510A82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49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the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Labour</a:t>
            </a:r>
            <a:r>
              <a:rPr lang="en-US" sz="1200" dirty="0">
                <a:latin typeface="Helvetica Neue" panose="02000503000000020004" pitchFamily="2" charset="0"/>
                <a:ea typeface="Helvetica Neue" panose="02000503000000020004" pitchFamily="2" charset="0"/>
                <a:cs typeface="Helvetica Neue" panose="02000503000000020004" pitchFamily="2" charset="0"/>
              </a:rPr>
              <a:t> Party</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528338"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would vote for the the Labour Party</a:t>
            </a: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C2A2A3E-6FF5-DBCD-F22D-D64EFE9EDE47}"/>
                  </a:ext>
                </a:extLst>
              </p:cNvPr>
              <p:cNvSpPr txBox="1"/>
              <p:nvPr/>
            </p:nvSpPr>
            <p:spPr>
              <a:xfrm>
                <a:off x="516153" y="742489"/>
                <a:ext cx="10874590"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the Labour Party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the Labour Party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516153" y="742489"/>
                <a:ext cx="10874590" cy="523220"/>
              </a:xfrm>
              <a:prstGeom prst="rect">
                <a:avLst/>
              </a:prstGeom>
              <a:blipFill>
                <a:blip r:embed="rId4"/>
                <a:stretch>
                  <a:fillRect l="-233" t="-2381" b="-1190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1C0B468-1A4E-AFA4-F91B-069FA75D6BF7}"/>
              </a:ext>
            </a:extLst>
          </p:cNvPr>
          <p:cNvSpPr txBox="1"/>
          <p:nvPr/>
        </p:nvSpPr>
        <p:spPr>
          <a:xfrm>
            <a:off x="2220684" y="1615781"/>
            <a:ext cx="702436" cy="523220"/>
          </a:xfrm>
          <a:prstGeom prst="rect">
            <a:avLst/>
          </a:prstGeom>
          <a:noFill/>
        </p:spPr>
        <p:txBody>
          <a:bodyPr wrap="none" rtlCol="0">
            <a:spAutoFit/>
          </a:bodyPr>
          <a:lstStyle/>
          <a:p>
            <a:r>
              <a:rPr lang="en-GB" sz="2800" dirty="0"/>
              <a:t>Full</a:t>
            </a:r>
          </a:p>
        </p:txBody>
      </p:sp>
      <p:sp>
        <p:nvSpPr>
          <p:cNvPr id="10" name="Slide Number Placeholder 3">
            <a:extLst>
              <a:ext uri="{FF2B5EF4-FFF2-40B4-BE49-F238E27FC236}">
                <a16:creationId xmlns:a16="http://schemas.microsoft.com/office/drawing/2014/main" id="{2B71AC22-5202-C008-5050-07697AAAED15}"/>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17485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D504A7BD-371C-CF04-DF26-6539FAB6FCD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8" name="Slide Number Placeholder 3">
            <a:extLst>
              <a:ext uri="{FF2B5EF4-FFF2-40B4-BE49-F238E27FC236}">
                <a16:creationId xmlns:a16="http://schemas.microsoft.com/office/drawing/2014/main" id="{E7BFBD71-AC55-9A52-5297-B35CE91D2F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7" name="Rectangle 6">
            <a:extLst>
              <a:ext uri="{FF2B5EF4-FFF2-40B4-BE49-F238E27FC236}">
                <a16:creationId xmlns:a16="http://schemas.microsoft.com/office/drawing/2014/main" id="{872CBCC1-C63C-FD3C-275C-260456EA1E07}"/>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7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3" name="Slide Number Placeholder 3">
            <a:extLst>
              <a:ext uri="{FF2B5EF4-FFF2-40B4-BE49-F238E27FC236}">
                <a16:creationId xmlns:a16="http://schemas.microsoft.com/office/drawing/2014/main" id="{9BBA9F59-DF16-979E-5157-4AB7E8E02E3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10" name="Slide Number Placeholder 3">
            <a:extLst>
              <a:ext uri="{FF2B5EF4-FFF2-40B4-BE49-F238E27FC236}">
                <a16:creationId xmlns:a16="http://schemas.microsoft.com/office/drawing/2014/main" id="{7E1BD448-53D1-4B1F-E8BB-DBBF72523F5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Rectangle 8">
            <a:extLst>
              <a:ext uri="{FF2B5EF4-FFF2-40B4-BE49-F238E27FC236}">
                <a16:creationId xmlns:a16="http://schemas.microsoft.com/office/drawing/2014/main" id="{EAED4680-0DEA-4214-E67B-545C40C9E9FD}"/>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86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3" name="Slide Number Placeholder 3">
            <a:extLst>
              <a:ext uri="{FF2B5EF4-FFF2-40B4-BE49-F238E27FC236}">
                <a16:creationId xmlns:a16="http://schemas.microsoft.com/office/drawing/2014/main" id="{4E44356E-BDC9-48F4-A1EF-BC99366224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61081A49-5012-5F1B-A6C9-87F8B0AE1A6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9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3">
            <a:extLst>
              <a:ext uri="{FF2B5EF4-FFF2-40B4-BE49-F238E27FC236}">
                <a16:creationId xmlns:a16="http://schemas.microsoft.com/office/drawing/2014/main" id="{9C2CD412-C981-5B4B-6BED-9DF1DD4D092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077F6553-DB80-99BB-5F24-9ED66C9907C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277B18F0-782D-ACA3-0491-E1885370C9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9A6C8D6C-A366-737F-3DE5-65CC0604936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3" name="Slide Number Placeholder 3">
            <a:extLst>
              <a:ext uri="{FF2B5EF4-FFF2-40B4-BE49-F238E27FC236}">
                <a16:creationId xmlns:a16="http://schemas.microsoft.com/office/drawing/2014/main" id="{634337E5-7EE1-B502-D5A5-E6A5671072A6}"/>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12F978AE-1BF2-3725-FD2D-90A8832ADA55}"/>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37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
        <p:nvSpPr>
          <p:cNvPr id="4" name="Slide Number Placeholder 3">
            <a:extLst>
              <a:ext uri="{FF2B5EF4-FFF2-40B4-BE49-F238E27FC236}">
                <a16:creationId xmlns:a16="http://schemas.microsoft.com/office/drawing/2014/main" id="{9584CE3F-93D0-113E-D746-FE7A575B91E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25FCCB73-1788-6E14-4CE6-5C3C8B3D21EA}"/>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75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68DF41EC-E99C-C34B-9796-287774F285B1}"/>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3" name="Slide Number Placeholder 3">
            <a:extLst>
              <a:ext uri="{FF2B5EF4-FFF2-40B4-BE49-F238E27FC236}">
                <a16:creationId xmlns:a16="http://schemas.microsoft.com/office/drawing/2014/main" id="{4A80B5FA-F410-034A-3BE7-C68B8F5B073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73FE4EC1-EDC6-F381-11EC-7839D7B9540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9AD22E48-BD54-86C1-934C-7915E602E702}"/>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90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3" name="Slide Number Placeholder 3">
            <a:extLst>
              <a:ext uri="{FF2B5EF4-FFF2-40B4-BE49-F238E27FC236}">
                <a16:creationId xmlns:a16="http://schemas.microsoft.com/office/drawing/2014/main" id="{F97A3DB8-488B-840F-CCF1-A44D015265E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421A914D-F53B-C789-1BDF-EFE3D56F66C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B5957B3-5094-2B06-DED9-266FFDFE66FD}"/>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9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as instances or frequency of an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93545" y="4596667"/>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881382"/>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
        <p:nvSpPr>
          <p:cNvPr id="8" name="Slide Number Placeholder 3">
            <a:extLst>
              <a:ext uri="{FF2B5EF4-FFF2-40B4-BE49-F238E27FC236}">
                <a16:creationId xmlns:a16="http://schemas.microsoft.com/office/drawing/2014/main" id="{9882810B-9114-E2E6-57BE-D9632A9B953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3E1D2FAD-9C50-EE7A-0C39-F8F7C8EB4F3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96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5" name="Slide Number Placeholder 3">
            <a:extLst>
              <a:ext uri="{FF2B5EF4-FFF2-40B4-BE49-F238E27FC236}">
                <a16:creationId xmlns:a16="http://schemas.microsoft.com/office/drawing/2014/main" id="{2F88F02E-857E-2A87-9AC7-D16C7D68CB1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B3703AA-5F9B-C50D-79C9-F8DC8CA0A97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15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CC0E-54C5-4E46-363C-4DF8C89D81B6}"/>
              </a:ext>
            </a:extLst>
          </p:cNvPr>
          <p:cNvSpPr txBox="1"/>
          <p:nvPr/>
        </p:nvSpPr>
        <p:spPr>
          <a:xfrm>
            <a:off x="4295040" y="278266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a:t>
            </a:r>
          </a:p>
        </p:txBody>
      </p:sp>
      <p:sp>
        <p:nvSpPr>
          <p:cNvPr id="4" name="Slide Number Placeholder 3">
            <a:extLst>
              <a:ext uri="{FF2B5EF4-FFF2-40B4-BE49-F238E27FC236}">
                <a16:creationId xmlns:a16="http://schemas.microsoft.com/office/drawing/2014/main" id="{AB8EE966-2609-9915-BE5D-6955BC78C6E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3" name="Slide Number Placeholder 3">
            <a:extLst>
              <a:ext uri="{FF2B5EF4-FFF2-40B4-BE49-F238E27FC236}">
                <a16:creationId xmlns:a16="http://schemas.microsoft.com/office/drawing/2014/main" id="{77BAF299-AD58-3E10-2207-02D745D9A78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Slide Number Placeholder 3">
            <a:extLst>
              <a:ext uri="{FF2B5EF4-FFF2-40B4-BE49-F238E27FC236}">
                <a16:creationId xmlns:a16="http://schemas.microsoft.com/office/drawing/2014/main" id="{29FB7EC9-D39D-F769-7CF9-29ECE10E1A2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Rectangle 5">
            <a:extLst>
              <a:ext uri="{FF2B5EF4-FFF2-40B4-BE49-F238E27FC236}">
                <a16:creationId xmlns:a16="http://schemas.microsoft.com/office/drawing/2014/main" id="{281381A3-9DA0-155C-8CA8-7B28A28A7378}"/>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92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3483914" y="781537"/>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Professor Stephen Jivraj (Convenor)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3"/>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3350036" y="3029019"/>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Andreas </a:t>
            </a:r>
            <a:r>
              <a:rPr lang="en-US" sz="2000" b="1" dirty="0" err="1">
                <a:latin typeface="Helvetica Neue" panose="02000503000000020004" pitchFamily="2" charset="0"/>
                <a:ea typeface="Helvetica Neue" panose="02000503000000020004" pitchFamily="2" charset="0"/>
                <a:cs typeface="Helvetica Neue" panose="02000503000000020004" pitchFamily="2" charset="0"/>
              </a:rPr>
              <a:t>Mastrosavvas</a:t>
            </a:r>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4"/>
              </a:rPr>
              <a:t>a.mastrosavvas@ucl.ac.uk</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Room 345, 1-19 Torrington Place</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Rectangle 8">
            <a:extLst>
              <a:ext uri="{FF2B5EF4-FFF2-40B4-BE49-F238E27FC236}">
                <a16:creationId xmlns:a16="http://schemas.microsoft.com/office/drawing/2014/main" id="{5FDA1CA5-9CE5-BE26-FAE3-A98A9F75AFEB}"/>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A985CE29-6A2C-80FF-23B7-061BE44C9DD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677019A3-356E-3172-821F-BEC1111AF6B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0" name="Rectangle 9">
            <a:extLst>
              <a:ext uri="{FF2B5EF4-FFF2-40B4-BE49-F238E27FC236}">
                <a16:creationId xmlns:a16="http://schemas.microsoft.com/office/drawing/2014/main" id="{8D4E40C3-5C09-1F56-905E-40FD0FD76AF2}"/>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5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9" name="Slide Number Placeholder 3">
            <a:extLst>
              <a:ext uri="{FF2B5EF4-FFF2-40B4-BE49-F238E27FC236}">
                <a16:creationId xmlns:a16="http://schemas.microsoft.com/office/drawing/2014/main" id="{AA3D5C64-737A-9655-ACAB-C8BF6F6833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1028"/>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RStudio Server</a:t>
            </a:r>
          </a:p>
        </p:txBody>
      </p:sp>
      <p:sp>
        <p:nvSpPr>
          <p:cNvPr id="3" name="Slide Number Placeholder 3">
            <a:extLst>
              <a:ext uri="{FF2B5EF4-FFF2-40B4-BE49-F238E27FC236}">
                <a16:creationId xmlns:a16="http://schemas.microsoft.com/office/drawing/2014/main" id="{13ED4568-AEFD-CF8C-8F93-3357E888DF0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tablet&#10;&#10;Description automatically generated with low confidence">
            <a:extLst>
              <a:ext uri="{FF2B5EF4-FFF2-40B4-BE49-F238E27FC236}">
                <a16:creationId xmlns:a16="http://schemas.microsoft.com/office/drawing/2014/main" id="{35F679EF-4726-A76C-1810-1826E1AF3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908" y="210285"/>
            <a:ext cx="7936184" cy="4166497"/>
          </a:xfrm>
          <a:prstGeom prst="rect">
            <a:avLst/>
          </a:prstGeom>
        </p:spPr>
      </p:pic>
      <p:sp>
        <p:nvSpPr>
          <p:cNvPr id="3" name="TextBox 2">
            <a:extLst>
              <a:ext uri="{FF2B5EF4-FFF2-40B4-BE49-F238E27FC236}">
                <a16:creationId xmlns:a16="http://schemas.microsoft.com/office/drawing/2014/main" id="{4298F0A5-B930-4BAA-3D80-0AF514C013BB}"/>
              </a:ext>
            </a:extLst>
          </p:cNvPr>
          <p:cNvSpPr txBox="1"/>
          <p:nvPr/>
        </p:nvSpPr>
        <p:spPr>
          <a:xfrm>
            <a:off x="2827488" y="4727418"/>
            <a:ext cx="635302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RStudio Server: </a:t>
            </a:r>
            <a:r>
              <a:rPr lang="en-GB" b="1" i="0" u="sng" dirty="0">
                <a:solidFill>
                  <a:srgbClr val="4183C4"/>
                </a:solidFill>
                <a:effectLst/>
                <a:latin typeface="Arial" panose="020B0604020202020204" pitchFamily="34" charset="0"/>
                <a:cs typeface="Arial" panose="020B0604020202020204" pitchFamily="34" charset="0"/>
                <a:hlinkClick r:id="rId3"/>
              </a:rPr>
              <a:t>https://rstudio.data-science.rc.ucl.ac.uk/</a:t>
            </a:r>
            <a:r>
              <a:rPr lang="en-GB"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9ED0779-2DA0-B2EC-6C28-37075A3964E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TextBox 4">
            <a:extLst>
              <a:ext uri="{FF2B5EF4-FFF2-40B4-BE49-F238E27FC236}">
                <a16:creationId xmlns:a16="http://schemas.microsoft.com/office/drawing/2014/main" id="{D905DE99-5202-DB1E-C5F6-2AA2D7CC3E21}"/>
              </a:ext>
            </a:extLst>
          </p:cNvPr>
          <p:cNvSpPr txBox="1"/>
          <p:nvPr/>
        </p:nvSpPr>
        <p:spPr>
          <a:xfrm>
            <a:off x="579912" y="5284132"/>
            <a:ext cx="11032176" cy="1200329"/>
          </a:xfrm>
          <a:prstGeom prst="rect">
            <a:avLst/>
          </a:prstGeom>
          <a:solidFill>
            <a:schemeClr val="accent1">
              <a:lumMod val="20000"/>
              <a:lumOff val="80000"/>
            </a:schemeClr>
          </a:solidFill>
        </p:spPr>
        <p:txBody>
          <a:bodyPr wrap="square" rtlCol="0">
            <a:spAutoFit/>
          </a:bodyPr>
          <a:lstStyle/>
          <a:p>
            <a:r>
              <a:rPr lang="en-GB" dirty="0">
                <a:latin typeface="Arial" panose="020B0604020202020204" pitchFamily="34" charset="0"/>
                <a:cs typeface="Arial" panose="020B0604020202020204" pitchFamily="34" charset="0"/>
              </a:rPr>
              <a:t>To access RStudio Server with your personal computer, you will need the following conditions to hold: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be connected to the UCL Network i.e., </a:t>
            </a:r>
            <a:r>
              <a:rPr lang="en-GB" dirty="0" err="1">
                <a:latin typeface="Arial" panose="020B0604020202020204" pitchFamily="34" charset="0"/>
                <a:cs typeface="Arial" panose="020B0604020202020204" pitchFamily="34" charset="0"/>
              </a:rPr>
              <a:t>WiFi</a:t>
            </a:r>
            <a:r>
              <a:rPr lang="en-GB" dirty="0">
                <a:latin typeface="Arial" panose="020B0604020202020204" pitchFamily="34" charset="0"/>
                <a:cs typeface="Arial" panose="020B0604020202020204" pitchFamily="34" charset="0"/>
              </a:rPr>
              <a:t> (EDUROAM) or be inside UCL remote environment.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sign into RStudio Server with your UCL username and password with the above link.   </a:t>
            </a:r>
          </a:p>
        </p:txBody>
      </p:sp>
    </p:spTree>
    <p:extLst>
      <p:ext uri="{BB962C8B-B14F-4D97-AF65-F5344CB8AC3E}">
        <p14:creationId xmlns:p14="http://schemas.microsoft.com/office/powerpoint/2010/main" val="2961975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8" name="Slide Number Placeholder 3">
            <a:extLst>
              <a:ext uri="{FF2B5EF4-FFF2-40B4-BE49-F238E27FC236}">
                <a16:creationId xmlns:a16="http://schemas.microsoft.com/office/drawing/2014/main" id="{A93F1856-D38B-6FFF-ECDF-E4B8A1B64E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48207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6" name="Slide Number Placeholder 3">
            <a:extLst>
              <a:ext uri="{FF2B5EF4-FFF2-40B4-BE49-F238E27FC236}">
                <a16:creationId xmlns:a16="http://schemas.microsoft.com/office/drawing/2014/main" id="{4DE9CC6E-9D75-508C-2768-1140B9A55A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04BA466A-89D9-BB95-F966-A957FE771B0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85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519F9DD3-333C-9D16-AC11-ABF1E8A3506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Postgraduate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3853922" y="1362265"/>
            <a:ext cx="4738254"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Angel Torres Guevara</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a.torresguevara@ucl.ac.uk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European and International Social and Political Studies</a:t>
            </a: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4192863" y="385743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James Rice</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4"/>
              </a:rPr>
              <a:t>james.rice@ucl.ac.uk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3901423" y="2672612"/>
            <a:ext cx="464325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Giovanni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Hollenweger</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giovanni.hollenwger.21@ucl.ac.uk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European and International Social and Political Studies</a:t>
            </a:r>
          </a:p>
          <a:p>
            <a:pPr marL="478908" lvl="1" indent="0">
              <a:buFont typeface="Arial"/>
              <a:buNone/>
            </a:pPr>
            <a:endParaRPr lang="en-US" sz="2300" dirty="0">
              <a:latin typeface="Calibri"/>
              <a:cs typeface="Calibri"/>
            </a:endParaRPr>
          </a:p>
        </p:txBody>
      </p:sp>
      <p:sp>
        <p:nvSpPr>
          <p:cNvPr id="4" name="Rectangle 3">
            <a:extLst>
              <a:ext uri="{FF2B5EF4-FFF2-40B4-BE49-F238E27FC236}">
                <a16:creationId xmlns:a16="http://schemas.microsoft.com/office/drawing/2014/main" id="{3806A575-43E5-05CF-414B-5A630637B45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12:00pm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9 groups on Thursday from 10:00am, up to 03:00pm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postgraduate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
        <p:nvSpPr>
          <p:cNvPr id="7" name="Rectangle 6">
            <a:extLst>
              <a:ext uri="{FF2B5EF4-FFF2-40B4-BE49-F238E27FC236}">
                <a16:creationId xmlns:a16="http://schemas.microsoft.com/office/drawing/2014/main" id="{A02FBEC6-6763-4B04-DB00-72AC092B3C4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410013" cy="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683156" y="4826073"/>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our lecture and teaching materials are hosted in these sections. Click to access them.</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9D4A3122-2BF9-49F9-28D9-732713BDD75E}"/>
              </a:ext>
            </a:extLst>
          </p:cNvPr>
          <p:cNvSpPr/>
          <p:nvPr/>
        </p:nvSpPr>
        <p:spPr>
          <a:xfrm>
            <a:off x="653144" y="2824563"/>
            <a:ext cx="1534002" cy="1117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75B90F8F-D8B9-962A-C68F-6D80953C356C}"/>
              </a:ext>
            </a:extLst>
          </p:cNvPr>
          <p:cNvCxnSpPr>
            <a:cxnSpLocks/>
          </p:cNvCxnSpPr>
          <p:nvPr/>
        </p:nvCxnSpPr>
        <p:spPr>
          <a:xfrm>
            <a:off x="2187146" y="3429000"/>
            <a:ext cx="6472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F39A49-EF03-72C0-ADB4-0BEB85224934}"/>
              </a:ext>
            </a:extLst>
          </p:cNvPr>
          <p:cNvSpPr txBox="1"/>
          <p:nvPr/>
        </p:nvSpPr>
        <p:spPr>
          <a:xfrm>
            <a:off x="8659411" y="3068534"/>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Module outline document is contained here. Everything you need to know included read list etc is found there.</a:t>
            </a: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26694</TotalTime>
  <Words>4669</Words>
  <Application>Microsoft Macintosh PowerPoint</Application>
  <PresentationFormat>Widescreen</PresentationFormat>
  <Paragraphs>651</Paragraphs>
  <Slides>57</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57</vt:i4>
      </vt:variant>
    </vt:vector>
  </HeadingPairs>
  <TitlesOfParts>
    <vt:vector size="71" baseType="lpstr">
      <vt:lpstr>Calibri</vt:lpstr>
      <vt:lpstr>Wingdings</vt:lpstr>
      <vt:lpstr>Helvetica</vt:lpstr>
      <vt:lpstr>Arial</vt:lpstr>
      <vt:lpstr>Helvetica Neue</vt:lpstr>
      <vt:lpstr>HELVETICA NEUE THIN</vt:lpstr>
      <vt:lpstr>HELVETICA NEUE CONDENSED</vt:lpstr>
      <vt:lpstr>Helvetica Neue Condensed Black</vt:lpstr>
      <vt:lpstr>HELVETICA NEUE CONDENSED</vt:lpstr>
      <vt:lpstr>Helvetica Neue Light</vt:lpstr>
      <vt:lpstr>Calibri Light</vt:lpstr>
      <vt:lpstr>Cambria Math</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vt:lpstr>
      <vt:lpstr>PowerPoint Presentation</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Live demonstration time – RStudio Server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Andreas Mastrosavvas</cp:lastModifiedBy>
  <cp:revision>322</cp:revision>
  <dcterms:created xsi:type="dcterms:W3CDTF">2020-11-19T14:47:11Z</dcterms:created>
  <dcterms:modified xsi:type="dcterms:W3CDTF">2025-12-12T15:03:45Z</dcterms:modified>
</cp:coreProperties>
</file>